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0"/>
  </p:notesMasterIdLst>
  <p:sldIdLst>
    <p:sldId id="256" r:id="rId2"/>
    <p:sldId id="257" r:id="rId3"/>
    <p:sldId id="261" r:id="rId4"/>
    <p:sldId id="258" r:id="rId5"/>
    <p:sldId id="259" r:id="rId6"/>
    <p:sldId id="260" r:id="rId7"/>
    <p:sldId id="262" r:id="rId8"/>
    <p:sldId id="266" r:id="rId9"/>
    <p:sldId id="267" r:id="rId10"/>
    <p:sldId id="263" r:id="rId11"/>
    <p:sldId id="268" r:id="rId12"/>
    <p:sldId id="265" r:id="rId13"/>
    <p:sldId id="269" r:id="rId14"/>
    <p:sldId id="270" r:id="rId15"/>
    <p:sldId id="272" r:id="rId16"/>
    <p:sldId id="273" r:id="rId17"/>
    <p:sldId id="274"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3"/>
  </p:normalViewPr>
  <p:slideViewPr>
    <p:cSldViewPr snapToGrid="0" snapToObjects="1">
      <p:cViewPr varScale="1">
        <p:scale>
          <a:sx n="90" d="100"/>
          <a:sy n="90"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09B25-FA09-704D-93F3-4033ADA61434}" type="datetimeFigureOut">
              <a:rPr lang="en-US" smtClean="0"/>
              <a:t>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F408D-CDBF-F04D-B288-A158878C6797}" type="slidenum">
              <a:rPr lang="en-US" smtClean="0"/>
              <a:t>‹#›</a:t>
            </a:fld>
            <a:endParaRPr lang="en-US"/>
          </a:p>
        </p:txBody>
      </p:sp>
    </p:spTree>
    <p:extLst>
      <p:ext uri="{BB962C8B-B14F-4D97-AF65-F5344CB8AC3E}">
        <p14:creationId xmlns:p14="http://schemas.microsoft.com/office/powerpoint/2010/main" val="147146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this</a:t>
            </a:r>
            <a:r>
              <a:rPr lang="mr-IN" dirty="0" smtClean="0"/>
              <a:t>…</a:t>
            </a:r>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2</a:t>
            </a:fld>
            <a:endParaRPr lang="en-US"/>
          </a:p>
        </p:txBody>
      </p:sp>
    </p:spTree>
    <p:extLst>
      <p:ext uri="{BB962C8B-B14F-4D97-AF65-F5344CB8AC3E}">
        <p14:creationId xmlns:p14="http://schemas.microsoft.com/office/powerpoint/2010/main" val="1294697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conferencing in: this</a:t>
            </a:r>
            <a:r>
              <a:rPr lang="en-US" baseline="0" dirty="0"/>
              <a:t> quote comes from Yi-Fu Tuan’s 1977 critique of a </a:t>
            </a:r>
            <a:r>
              <a:rPr lang="en-US" i="1" baseline="0" dirty="0"/>
              <a:t>simple</a:t>
            </a:r>
            <a:r>
              <a:rPr lang="en-US" baseline="0" dirty="0"/>
              <a:t> space, defined by location and distance</a:t>
            </a:r>
            <a:r>
              <a:rPr lang="en-US" baseline="0" dirty="0" smtClean="0"/>
              <a:t>. He proposed incorporating the human experience into geography, adding </a:t>
            </a:r>
            <a:r>
              <a:rPr lang="en-US" u="sng" baseline="0" dirty="0" smtClean="0"/>
              <a:t>place</a:t>
            </a:r>
            <a:r>
              <a:rPr lang="en-US" u="none" baseline="0" dirty="0" smtClean="0"/>
              <a:t> to space. The next few slides will explore space and place, and the evolution of scholarship in conceiving of those notions.</a:t>
            </a:r>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12</a:t>
            </a:fld>
            <a:endParaRPr lang="en-US"/>
          </a:p>
        </p:txBody>
      </p:sp>
    </p:spTree>
    <p:extLst>
      <p:ext uri="{BB962C8B-B14F-4D97-AF65-F5344CB8AC3E}">
        <p14:creationId xmlns:p14="http://schemas.microsoft.com/office/powerpoint/2010/main" val="99832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Cresswell</a:t>
            </a:r>
            <a:r>
              <a:rPr lang="en-US" dirty="0" smtClean="0"/>
              <a:t> was cited in Diana</a:t>
            </a:r>
            <a:r>
              <a:rPr lang="en-US" baseline="0" dirty="0" smtClean="0"/>
              <a:t> Sinton’s intro to mapping in </a:t>
            </a:r>
            <a:r>
              <a:rPr lang="en-US" i="1" baseline="0" dirty="0" smtClean="0"/>
              <a:t>Digital Pedagogy in the Humanities</a:t>
            </a:r>
            <a:r>
              <a:rPr lang="en-US" i="0" baseline="0" dirty="0" smtClean="0"/>
              <a:t>. He explores how humanists can complicate, deepen their understanding of place and space.</a:t>
            </a:r>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13</a:t>
            </a:fld>
            <a:endParaRPr lang="en-US"/>
          </a:p>
        </p:txBody>
      </p:sp>
    </p:spTree>
    <p:extLst>
      <p:ext uri="{BB962C8B-B14F-4D97-AF65-F5344CB8AC3E}">
        <p14:creationId xmlns:p14="http://schemas.microsoft.com/office/powerpoint/2010/main" val="851077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Mobility</a:t>
            </a:r>
            <a:r>
              <a:rPr lang="en-US" baseline="0" dirty="0" smtClean="0"/>
              <a:t> as a threat to place? Shopping malls as placeless.</a:t>
            </a:r>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14</a:t>
            </a:fld>
            <a:endParaRPr lang="en-US"/>
          </a:p>
        </p:txBody>
      </p:sp>
    </p:spTree>
    <p:extLst>
      <p:ext uri="{BB962C8B-B14F-4D97-AF65-F5344CB8AC3E}">
        <p14:creationId xmlns:p14="http://schemas.microsoft.com/office/powerpoint/2010/main" val="1721947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conferencing in, follow this</a:t>
            </a:r>
            <a:r>
              <a:rPr lang="en-US" baseline="0" dirty="0"/>
              <a:t> link to Shawn’s instructions https://</a:t>
            </a:r>
            <a:r>
              <a:rPr lang="en-US" baseline="0" dirty="0" err="1"/>
              <a:t>www.youtube.com</a:t>
            </a:r>
            <a:r>
              <a:rPr lang="en-US" baseline="0" dirty="0"/>
              <a:t>/</a:t>
            </a:r>
            <a:r>
              <a:rPr lang="en-US" baseline="0" dirty="0" err="1"/>
              <a:t>watch?v</a:t>
            </a:r>
            <a:r>
              <a:rPr lang="en-US" baseline="0" dirty="0"/>
              <a:t>=KgLrvcA8v_M and to my instruction sheet to follow along https://</a:t>
            </a:r>
            <a:r>
              <a:rPr lang="en-US" baseline="0" dirty="0" err="1"/>
              <a:t>github.com</a:t>
            </a:r>
            <a:r>
              <a:rPr lang="en-US" baseline="0" dirty="0"/>
              <a:t>/</a:t>
            </a:r>
            <a:r>
              <a:rPr lang="en-US" baseline="0" dirty="0" err="1"/>
              <a:t>cristinawood</a:t>
            </a:r>
            <a:r>
              <a:rPr lang="en-US" baseline="0" dirty="0"/>
              <a:t>/</a:t>
            </a:r>
            <a:r>
              <a:rPr lang="en-US" baseline="0" dirty="0" err="1"/>
              <a:t>dhcu</a:t>
            </a:r>
            <a:r>
              <a:rPr lang="en-US" baseline="0" dirty="0"/>
              <a:t>-teaching/blob/</a:t>
            </a:r>
            <a:r>
              <a:rPr lang="en-US" baseline="0" dirty="0" err="1"/>
              <a:t>gh</a:t>
            </a:r>
            <a:r>
              <a:rPr lang="en-US" baseline="0" dirty="0"/>
              <a:t>-pages/December%208%20DIGH%205000.docx </a:t>
            </a:r>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16</a:t>
            </a:fld>
            <a:endParaRPr lang="en-US"/>
          </a:p>
        </p:txBody>
      </p:sp>
    </p:spTree>
    <p:extLst>
      <p:ext uri="{BB962C8B-B14F-4D97-AF65-F5344CB8AC3E}">
        <p14:creationId xmlns:p14="http://schemas.microsoft.com/office/powerpoint/2010/main" val="988038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we do about embodied GIS? How can we add place to space in</a:t>
            </a:r>
            <a:r>
              <a:rPr lang="en-US" baseline="0" dirty="0" smtClean="0"/>
              <a:t> the digital humanities? What questions have we missed? We are going to have a discussion to finish up, and hopefully lead into a discussion about </a:t>
            </a:r>
            <a:r>
              <a:rPr lang="en-US" baseline="0" smtClean="0"/>
              <a:t>our textbook. </a:t>
            </a:r>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18</a:t>
            </a:fld>
            <a:endParaRPr lang="en-US"/>
          </a:p>
        </p:txBody>
      </p:sp>
    </p:spTree>
    <p:extLst>
      <p:ext uri="{BB962C8B-B14F-4D97-AF65-F5344CB8AC3E}">
        <p14:creationId xmlns:p14="http://schemas.microsoft.com/office/powerpoint/2010/main" val="75007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this</a:t>
            </a:r>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3</a:t>
            </a:fld>
            <a:endParaRPr lang="en-US"/>
          </a:p>
        </p:txBody>
      </p:sp>
    </p:spTree>
    <p:extLst>
      <p:ext uri="{BB962C8B-B14F-4D97-AF65-F5344CB8AC3E}">
        <p14:creationId xmlns:p14="http://schemas.microsoft.com/office/powerpoint/2010/main" val="4587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Become </a:t>
            </a:r>
            <a:r>
              <a:rPr lang="en-US" u="sng" dirty="0"/>
              <a:t>this</a:t>
            </a:r>
            <a:r>
              <a:rPr lang="en-US" dirty="0"/>
              <a:t>?</a:t>
            </a:r>
          </a:p>
        </p:txBody>
      </p:sp>
      <p:sp>
        <p:nvSpPr>
          <p:cNvPr id="4" name="Slide Number Placeholder 3"/>
          <p:cNvSpPr>
            <a:spLocks noGrp="1"/>
          </p:cNvSpPr>
          <p:nvPr>
            <p:ph type="sldNum" sz="quarter" idx="10"/>
          </p:nvPr>
        </p:nvSpPr>
        <p:spPr/>
        <p:txBody>
          <a:bodyPr/>
          <a:lstStyle/>
          <a:p>
            <a:fld id="{061F408D-CDBF-F04D-B288-A158878C6797}" type="slidenum">
              <a:rPr lang="en-US" smtClean="0"/>
              <a:t>4</a:t>
            </a:fld>
            <a:endParaRPr lang="en-US"/>
          </a:p>
        </p:txBody>
      </p:sp>
    </p:spTree>
    <p:extLst>
      <p:ext uri="{BB962C8B-B14F-4D97-AF65-F5344CB8AC3E}">
        <p14:creationId xmlns:p14="http://schemas.microsoft.com/office/powerpoint/2010/main" val="1721709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how does the paper version interact with/become </a:t>
            </a:r>
            <a:r>
              <a:rPr lang="en-US" u="sng" baseline="0" dirty="0" smtClean="0"/>
              <a:t>this</a:t>
            </a:r>
            <a:r>
              <a:rPr lang="mr-IN" u="sng" baseline="0" dirty="0" smtClean="0"/>
              <a:t>…</a:t>
            </a:r>
            <a:endParaRPr lang="en-US" u="sng" dirty="0"/>
          </a:p>
        </p:txBody>
      </p:sp>
      <p:sp>
        <p:nvSpPr>
          <p:cNvPr id="4" name="Slide Number Placeholder 3"/>
          <p:cNvSpPr>
            <a:spLocks noGrp="1"/>
          </p:cNvSpPr>
          <p:nvPr>
            <p:ph type="sldNum" sz="quarter" idx="10"/>
          </p:nvPr>
        </p:nvSpPr>
        <p:spPr/>
        <p:txBody>
          <a:bodyPr/>
          <a:lstStyle/>
          <a:p>
            <a:fld id="{061F408D-CDBF-F04D-B288-A158878C6797}" type="slidenum">
              <a:rPr lang="en-US" smtClean="0"/>
              <a:t>5</a:t>
            </a:fld>
            <a:endParaRPr lang="en-US"/>
          </a:p>
        </p:txBody>
      </p:sp>
    </p:spTree>
    <p:extLst>
      <p:ext uri="{BB962C8B-B14F-4D97-AF65-F5344CB8AC3E}">
        <p14:creationId xmlns:p14="http://schemas.microsoft.com/office/powerpoint/2010/main" val="687361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this. This</a:t>
            </a:r>
            <a:r>
              <a:rPr lang="en-US" baseline="0" dirty="0" smtClean="0"/>
              <a:t> is a site called Open Street Map, a community-driven mapping site which allows local users to contribute to and maintain maps. I’d like us first to consider this, side by side with the Google Maps view of Carleton Campus. </a:t>
            </a:r>
          </a:p>
          <a:p>
            <a:endParaRPr lang="en-US" baseline="0" dirty="0" smtClean="0"/>
          </a:p>
          <a:p>
            <a:r>
              <a:rPr lang="en-US" baseline="0" dirty="0" smtClean="0"/>
              <a:t>For those conferencing in, one side of the room is going to look at </a:t>
            </a:r>
            <a:r>
              <a:rPr lang="en-US" baseline="0" dirty="0" err="1" smtClean="0"/>
              <a:t>OpenStreetMaps</a:t>
            </a:r>
            <a:r>
              <a:rPr lang="en-US" baseline="0" dirty="0" smtClean="0"/>
              <a:t> and the other will look at Google Maps and present their impressions.  Please feel free to contribute your impressions! Here’s </a:t>
            </a:r>
            <a:r>
              <a:rPr lang="en-US" baseline="0" dirty="0" err="1" smtClean="0"/>
              <a:t>OpenStreetMap</a:t>
            </a:r>
            <a:r>
              <a:rPr lang="en-US" baseline="0" dirty="0" smtClean="0"/>
              <a:t>: https://</a:t>
            </a:r>
            <a:r>
              <a:rPr lang="en-US" baseline="0" dirty="0" err="1" smtClean="0"/>
              <a:t>www.openstreetmap.org</a:t>
            </a:r>
            <a:r>
              <a:rPr lang="en-US" baseline="0" dirty="0" smtClean="0"/>
              <a:t>/#map=19/45.38134/-75.69801</a:t>
            </a:r>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6</a:t>
            </a:fld>
            <a:endParaRPr lang="en-US"/>
          </a:p>
        </p:txBody>
      </p:sp>
    </p:spTree>
    <p:extLst>
      <p:ext uri="{BB962C8B-B14F-4D97-AF65-F5344CB8AC3E}">
        <p14:creationId xmlns:p14="http://schemas.microsoft.com/office/powerpoint/2010/main" val="677045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 conferencing in: we’re going to fill the</a:t>
            </a:r>
            <a:r>
              <a:rPr lang="en-US" baseline="0" dirty="0" smtClean="0"/>
              <a:t> answers to these questions in on the whiteboard. We will remember to share that with you! Please contribute if you’d like.</a:t>
            </a:r>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7</a:t>
            </a:fld>
            <a:endParaRPr lang="en-US"/>
          </a:p>
        </p:txBody>
      </p:sp>
    </p:spTree>
    <p:extLst>
      <p:ext uri="{BB962C8B-B14F-4D97-AF65-F5344CB8AC3E}">
        <p14:creationId xmlns:p14="http://schemas.microsoft.com/office/powerpoint/2010/main" val="918540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Broken tree on the path was tagged. What does this change about the map?</a:t>
            </a:r>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9</a:t>
            </a:fld>
            <a:endParaRPr lang="en-US"/>
          </a:p>
        </p:txBody>
      </p:sp>
    </p:spTree>
    <p:extLst>
      <p:ext uri="{BB962C8B-B14F-4D97-AF65-F5344CB8AC3E}">
        <p14:creationId xmlns:p14="http://schemas.microsoft.com/office/powerpoint/2010/main" val="531892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those conferencing in, we’re now</a:t>
            </a:r>
            <a:r>
              <a:rPr lang="en-US" baseline="0" dirty="0" smtClean="0"/>
              <a:t> going to take the ideas from that comparison exercise and the evolution of representations of Carleton campus (from the aerial view image and </a:t>
            </a:r>
            <a:r>
              <a:rPr lang="en-US" i="1" baseline="0" dirty="0" smtClean="0"/>
              <a:t>in situ</a:t>
            </a:r>
            <a:r>
              <a:rPr lang="en-US" i="0" baseline="0" dirty="0" smtClean="0"/>
              <a:t> image, to the paper map with points and a legend, to the interactive Carleton map, to the </a:t>
            </a:r>
            <a:r>
              <a:rPr lang="en-US" i="0" baseline="0" dirty="0" err="1" smtClean="0"/>
              <a:t>OpenStreetMap</a:t>
            </a:r>
            <a:r>
              <a:rPr lang="en-US" i="0" baseline="0" dirty="0" smtClean="0"/>
              <a:t>)</a:t>
            </a:r>
            <a:r>
              <a:rPr lang="en-US" baseline="0" dirty="0" smtClean="0"/>
              <a:t> and come up with some definition ideas for mapping. </a:t>
            </a:r>
            <a:r>
              <a:rPr lang="en-US" dirty="0" smtClean="0"/>
              <a:t>Specifically</a:t>
            </a:r>
            <a:r>
              <a:rPr lang="en-US" baseline="0" dirty="0" smtClean="0"/>
              <a:t> in defining, let’s consider what the humanities bring and how the projects/readings inform this definition.</a:t>
            </a:r>
            <a:endParaRPr lang="en-US" dirty="0" smtClean="0"/>
          </a:p>
          <a:p>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10</a:t>
            </a:fld>
            <a:endParaRPr lang="en-US"/>
          </a:p>
        </p:txBody>
      </p:sp>
    </p:spTree>
    <p:extLst>
      <p:ext uri="{BB962C8B-B14F-4D97-AF65-F5344CB8AC3E}">
        <p14:creationId xmlns:p14="http://schemas.microsoft.com/office/powerpoint/2010/main" val="186073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1F408D-CDBF-F04D-B288-A158878C6797}" type="slidenum">
              <a:rPr lang="en-US" smtClean="0"/>
              <a:t>11</a:t>
            </a:fld>
            <a:endParaRPr lang="en-US"/>
          </a:p>
        </p:txBody>
      </p:sp>
    </p:spTree>
    <p:extLst>
      <p:ext uri="{BB962C8B-B14F-4D97-AF65-F5344CB8AC3E}">
        <p14:creationId xmlns:p14="http://schemas.microsoft.com/office/powerpoint/2010/main" val="107707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12/8/17</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12/8/17</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12/8/17</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4998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hyperlink" Target="https://arc.library.carleton.ca/exhibits/construction-u" TargetMode="External"/><Relationship Id="rId6" Type="http://schemas.openxmlformats.org/officeDocument/2006/relationships/hyperlink" Target="https://www.youtube.com/watch?v=KgLrvcA8v_M" TargetMode="External"/><Relationship Id="rId7" Type="http://schemas.openxmlformats.org/officeDocument/2006/relationships/hyperlink" Target="NULL" TargetMode="External"/><Relationship Id="rId8" Type="http://schemas.openxmlformats.org/officeDocument/2006/relationships/hyperlink" Target="NULL" TargetMode="External"/><Relationship Id="rId9"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Mapping</a:t>
            </a:r>
            <a:endParaRPr lang="en-US" dirty="0"/>
          </a:p>
        </p:txBody>
      </p:sp>
      <p:sp>
        <p:nvSpPr>
          <p:cNvPr id="3" name="Subtitle 2"/>
          <p:cNvSpPr>
            <a:spLocks noGrp="1"/>
          </p:cNvSpPr>
          <p:nvPr>
            <p:ph type="subTitle" idx="1"/>
          </p:nvPr>
        </p:nvSpPr>
        <p:spPr/>
        <p:txBody>
          <a:bodyPr>
            <a:normAutofit fontScale="62500" lnSpcReduction="20000"/>
          </a:bodyPr>
          <a:lstStyle/>
          <a:p>
            <a:r>
              <a:rPr lang="en-US" dirty="0" smtClean="0"/>
              <a:t>DIGH 5000</a:t>
            </a:r>
          </a:p>
          <a:p>
            <a:r>
              <a:rPr lang="en-US" dirty="0" smtClean="0"/>
              <a:t>December 8, 2017</a:t>
            </a:r>
          </a:p>
          <a:p>
            <a:r>
              <a:rPr lang="en-US" dirty="0" smtClean="0"/>
              <a:t>Cristina Wood</a:t>
            </a:r>
            <a:endParaRPr lang="en-US" dirty="0"/>
          </a:p>
        </p:txBody>
      </p:sp>
    </p:spTree>
    <p:extLst>
      <p:ext uri="{BB962C8B-B14F-4D97-AF65-F5344CB8AC3E}">
        <p14:creationId xmlns:p14="http://schemas.microsoft.com/office/powerpoint/2010/main" val="8808302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t>
            </a:r>
            <a:r>
              <a:rPr lang="en-US" b="1" i="1" dirty="0" smtClean="0"/>
              <a:t>mapping</a:t>
            </a:r>
            <a:r>
              <a:rPr lang="en-US" i="1" dirty="0" smtClean="0"/>
              <a:t> </a:t>
            </a:r>
            <a:r>
              <a:rPr lang="en-US" dirty="0" smtClean="0"/>
              <a:t>in the digital humanities</a:t>
            </a:r>
            <a:endParaRPr lang="en-US" i="1" dirty="0"/>
          </a:p>
        </p:txBody>
      </p:sp>
    </p:spTree>
    <p:extLst>
      <p:ext uri="{BB962C8B-B14F-4D97-AF65-F5344CB8AC3E}">
        <p14:creationId xmlns:p14="http://schemas.microsoft.com/office/powerpoint/2010/main" val="851801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738F172-08B9-4BA5-B753-7D93472C0B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xmlns="" id="{C900681B-C4FD-40B3-B5BC-C33231614C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xmlns="" id="{FEAACD67-2FB5-4530-9B74-8D946F1CE9E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69217" y="0"/>
            <a:ext cx="14785179" cy="7305244"/>
          </a:xfrm>
        </p:spPr>
      </p:pic>
      <p:sp>
        <p:nvSpPr>
          <p:cNvPr id="7" name="Title 1"/>
          <p:cNvSpPr>
            <a:spLocks noGrp="1"/>
          </p:cNvSpPr>
          <p:nvPr>
            <p:ph type="title"/>
          </p:nvPr>
        </p:nvSpPr>
        <p:spPr>
          <a:xfrm>
            <a:off x="8180992" y="5973337"/>
            <a:ext cx="9603275" cy="1049235"/>
          </a:xfrm>
        </p:spPr>
        <p:txBody>
          <a:bodyPr/>
          <a:lstStyle/>
          <a:p>
            <a:r>
              <a:rPr lang="en-US" dirty="0" smtClean="0">
                <a:solidFill>
                  <a:schemeClr val="bg1"/>
                </a:solidFill>
              </a:rPr>
              <a:t>Going Deeper</a:t>
            </a:r>
            <a:endParaRPr lang="en-US" i="1" dirty="0">
              <a:solidFill>
                <a:schemeClr val="bg1"/>
              </a:solidFill>
            </a:endParaRPr>
          </a:p>
        </p:txBody>
      </p:sp>
    </p:spTree>
    <p:extLst>
      <p:ext uri="{BB962C8B-B14F-4D97-AF65-F5344CB8AC3E}">
        <p14:creationId xmlns:p14="http://schemas.microsoft.com/office/powerpoint/2010/main" val="55616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35C3D674-3D59-4E93-80CA-0C0A9095E8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EF2A81E1-BCBE-426B-8C09-33274E6940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a:extLst>
              <a:ext uri="{FF2B5EF4-FFF2-40B4-BE49-F238E27FC236}">
                <a16:creationId xmlns:a16="http://schemas.microsoft.com/office/drawing/2014/main" xmlns="" id="{39D1DDD4-5BB3-45BA-B9B3-06B62299AD7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xmlns="" id="{A24DAE64-2302-42EA-8239-F2F0775CA5A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884B8F8-FDC9-498B-9960-5D7260AFCB0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884" y="805583"/>
            <a:ext cx="3029495" cy="4660762"/>
          </a:xfrm>
          <a:prstGeom prst="rect">
            <a:avLst/>
          </a:prstGeom>
        </p:spPr>
      </p:pic>
      <p:sp>
        <p:nvSpPr>
          <p:cNvPr id="3" name="Content Placeholder 2"/>
          <p:cNvSpPr>
            <a:spLocks noGrp="1"/>
          </p:cNvSpPr>
          <p:nvPr>
            <p:ph idx="1"/>
          </p:nvPr>
        </p:nvSpPr>
        <p:spPr>
          <a:xfrm>
            <a:off x="1451581" y="2015732"/>
            <a:ext cx="5608000" cy="3450613"/>
          </a:xfrm>
        </p:spPr>
        <p:txBody>
          <a:bodyPr>
            <a:noAutofit/>
          </a:bodyPr>
          <a:lstStyle/>
          <a:p>
            <a:pPr marL="0" lvl="0" indent="0">
              <a:lnSpc>
                <a:spcPct val="110000"/>
              </a:lnSpc>
              <a:spcBef>
                <a:spcPts val="0"/>
              </a:spcBef>
              <a:spcAft>
                <a:spcPts val="600"/>
              </a:spcAft>
              <a:buClrTx/>
              <a:buSzTx/>
              <a:buNone/>
            </a:pPr>
            <a:r>
              <a:rPr lang="en-US" sz="1400" dirty="0"/>
              <a:t>What we cannot say in an acceptable scientific language</a:t>
            </a:r>
          </a:p>
          <a:p>
            <a:pPr marL="0" lvl="0" indent="0">
              <a:lnSpc>
                <a:spcPct val="110000"/>
              </a:lnSpc>
              <a:spcBef>
                <a:spcPts val="0"/>
              </a:spcBef>
              <a:spcAft>
                <a:spcPts val="600"/>
              </a:spcAft>
              <a:buClrTx/>
              <a:buSzTx/>
              <a:buNone/>
            </a:pPr>
            <a:r>
              <a:rPr lang="en-US" sz="1400" dirty="0"/>
              <a:t>we tend to deny or forget.  A geographer speaks as though</a:t>
            </a:r>
          </a:p>
          <a:p>
            <a:pPr marL="0" lvl="0" indent="0">
              <a:lnSpc>
                <a:spcPct val="110000"/>
              </a:lnSpc>
              <a:spcBef>
                <a:spcPts val="0"/>
              </a:spcBef>
              <a:spcAft>
                <a:spcPts val="600"/>
              </a:spcAft>
              <a:buClrTx/>
              <a:buSzTx/>
              <a:buNone/>
            </a:pPr>
            <a:r>
              <a:rPr lang="en-US" sz="1400" dirty="0"/>
              <a:t>his knowledge of space and place were derived exclusively</a:t>
            </a:r>
          </a:p>
          <a:p>
            <a:pPr marL="0" lvl="0" indent="0">
              <a:lnSpc>
                <a:spcPct val="110000"/>
              </a:lnSpc>
              <a:spcBef>
                <a:spcPts val="0"/>
              </a:spcBef>
              <a:spcAft>
                <a:spcPts val="600"/>
              </a:spcAft>
              <a:buClrTx/>
              <a:buSzTx/>
              <a:buNone/>
            </a:pPr>
            <a:r>
              <a:rPr lang="en-US" sz="1400" dirty="0"/>
              <a:t>from books, maps, aerial photographs, and</a:t>
            </a:r>
          </a:p>
          <a:p>
            <a:pPr marL="0" lvl="0" indent="0">
              <a:lnSpc>
                <a:spcPct val="110000"/>
              </a:lnSpc>
              <a:spcBef>
                <a:spcPts val="0"/>
              </a:spcBef>
              <a:spcAft>
                <a:spcPts val="600"/>
              </a:spcAft>
              <a:buClrTx/>
              <a:buSzTx/>
              <a:buNone/>
            </a:pPr>
            <a:r>
              <a:rPr lang="en-US" sz="1400" dirty="0"/>
              <a:t>structured field surveys. He writes as though people were</a:t>
            </a:r>
          </a:p>
          <a:p>
            <a:pPr marL="0" lvl="0" indent="0">
              <a:lnSpc>
                <a:spcPct val="110000"/>
              </a:lnSpc>
              <a:spcBef>
                <a:spcPts val="0"/>
              </a:spcBef>
              <a:spcAft>
                <a:spcPts val="600"/>
              </a:spcAft>
              <a:buClrTx/>
              <a:buSzTx/>
              <a:buNone/>
            </a:pPr>
            <a:r>
              <a:rPr lang="en-US" sz="1400" dirty="0"/>
              <a:t>endowed with mind and vision but no other sense with</a:t>
            </a:r>
          </a:p>
          <a:p>
            <a:pPr marL="0" lvl="0" indent="0">
              <a:lnSpc>
                <a:spcPct val="110000"/>
              </a:lnSpc>
              <a:spcBef>
                <a:spcPts val="0"/>
              </a:spcBef>
              <a:spcAft>
                <a:spcPts val="600"/>
              </a:spcAft>
              <a:buClrTx/>
              <a:buSzTx/>
              <a:buNone/>
            </a:pPr>
            <a:r>
              <a:rPr lang="en-US" sz="1400" dirty="0"/>
              <a:t>which to apprehend the world and find meaning in it. He</a:t>
            </a:r>
          </a:p>
          <a:p>
            <a:pPr marL="0" lvl="0" indent="0">
              <a:lnSpc>
                <a:spcPct val="110000"/>
              </a:lnSpc>
              <a:spcBef>
                <a:spcPts val="0"/>
              </a:spcBef>
              <a:spcAft>
                <a:spcPts val="600"/>
              </a:spcAft>
              <a:buClrTx/>
              <a:buSzTx/>
              <a:buNone/>
            </a:pPr>
            <a:r>
              <a:rPr lang="en-US" sz="1400" dirty="0"/>
              <a:t>and the architect-planner tend to assume familiarity –</a:t>
            </a:r>
          </a:p>
          <a:p>
            <a:pPr marL="0" lvl="0" indent="0">
              <a:lnSpc>
                <a:spcPct val="110000"/>
              </a:lnSpc>
              <a:spcBef>
                <a:spcPts val="0"/>
              </a:spcBef>
              <a:spcAft>
                <a:spcPts val="600"/>
              </a:spcAft>
              <a:buClrTx/>
              <a:buSzTx/>
              <a:buNone/>
            </a:pPr>
            <a:r>
              <a:rPr lang="en-US" sz="1400" dirty="0"/>
              <a:t>the fact that we are oriented in space and home in place</a:t>
            </a:r>
          </a:p>
          <a:p>
            <a:pPr marL="0" lvl="0" indent="0">
              <a:lnSpc>
                <a:spcPct val="110000"/>
              </a:lnSpc>
              <a:spcBef>
                <a:spcPts val="0"/>
              </a:spcBef>
              <a:spcAft>
                <a:spcPts val="600"/>
              </a:spcAft>
              <a:buClrTx/>
              <a:buSzTx/>
              <a:buNone/>
            </a:pPr>
            <a:r>
              <a:rPr lang="en-US" sz="1400" dirty="0"/>
              <a:t>– rather than describe and try to understand what</a:t>
            </a:r>
          </a:p>
          <a:p>
            <a:pPr marL="0" lvl="0" indent="0">
              <a:lnSpc>
                <a:spcPct val="110000"/>
              </a:lnSpc>
              <a:spcBef>
                <a:spcPts val="0"/>
              </a:spcBef>
              <a:spcAft>
                <a:spcPts val="600"/>
              </a:spcAft>
              <a:buClrTx/>
              <a:buSzTx/>
              <a:buNone/>
            </a:pPr>
            <a:r>
              <a:rPr lang="en-US" sz="1400" dirty="0"/>
              <a:t>‘‘being-in-the-world’’ is truly like. </a:t>
            </a:r>
          </a:p>
          <a:p>
            <a:pPr marL="0" lvl="0" indent="0">
              <a:lnSpc>
                <a:spcPct val="110000"/>
              </a:lnSpc>
              <a:spcBef>
                <a:spcPts val="0"/>
              </a:spcBef>
              <a:spcAft>
                <a:spcPts val="600"/>
              </a:spcAft>
              <a:buClrTx/>
              <a:buSzTx/>
              <a:buNone/>
            </a:pPr>
            <a:endParaRPr lang="en-US" sz="1400" dirty="0"/>
          </a:p>
          <a:p>
            <a:pPr marL="0" lvl="0" indent="0">
              <a:lnSpc>
                <a:spcPct val="110000"/>
              </a:lnSpc>
              <a:spcBef>
                <a:spcPts val="0"/>
              </a:spcBef>
              <a:spcAft>
                <a:spcPts val="600"/>
              </a:spcAft>
              <a:buClrTx/>
              <a:buSzTx/>
              <a:buNone/>
            </a:pPr>
            <a:r>
              <a:rPr lang="en-US" sz="1400" dirty="0"/>
              <a:t>- Yi-Fu Tuan, 1977: 200–201</a:t>
            </a:r>
          </a:p>
          <a:p>
            <a:pPr marL="0" marR="0" lvl="0" indent="0" defTabSz="914400" eaLnBrk="1" fontAlgn="auto" latinLnBrk="0" hangingPunct="1">
              <a:lnSpc>
                <a:spcPct val="110000"/>
              </a:lnSpc>
              <a:spcBef>
                <a:spcPts val="0"/>
              </a:spcBef>
              <a:spcAft>
                <a:spcPts val="600"/>
              </a:spcAft>
              <a:buClrTx/>
              <a:buSzTx/>
              <a:buFontTx/>
              <a:buNone/>
              <a:tabLst/>
              <a:defRPr/>
            </a:pPr>
            <a:endParaRPr lang="en-US" sz="1400" dirty="0"/>
          </a:p>
        </p:txBody>
      </p:sp>
      <p:sp>
        <p:nvSpPr>
          <p:cNvPr id="4" name="Title 3"/>
          <p:cNvSpPr>
            <a:spLocks noGrp="1"/>
          </p:cNvSpPr>
          <p:nvPr>
            <p:ph type="title"/>
          </p:nvPr>
        </p:nvSpPr>
        <p:spPr>
          <a:xfrm>
            <a:off x="1451580" y="804520"/>
            <a:ext cx="4176511" cy="1049235"/>
          </a:xfrm>
        </p:spPr>
        <p:txBody>
          <a:bodyPr>
            <a:normAutofit/>
          </a:bodyPr>
          <a:lstStyle/>
          <a:p>
            <a:r>
              <a:rPr lang="en-US" i="1" dirty="0"/>
              <a:t>Space and Place</a:t>
            </a:r>
          </a:p>
        </p:txBody>
      </p:sp>
    </p:spTree>
    <p:extLst>
      <p:ext uri="{BB962C8B-B14F-4D97-AF65-F5344CB8AC3E}">
        <p14:creationId xmlns:p14="http://schemas.microsoft.com/office/powerpoint/2010/main" val="40645311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 </a:t>
            </a:r>
            <a:r>
              <a:rPr lang="en-US" dirty="0" err="1" smtClean="0"/>
              <a:t>cresswell</a:t>
            </a:r>
            <a:r>
              <a:rPr lang="en-US" dirty="0" smtClean="0"/>
              <a:t> on </a:t>
            </a:r>
            <a:r>
              <a:rPr lang="en-US" i="1" dirty="0" smtClean="0"/>
              <a:t>Place</a:t>
            </a:r>
            <a:endParaRPr lang="en-US" i="1" dirty="0"/>
          </a:p>
        </p:txBody>
      </p:sp>
      <p:sp>
        <p:nvSpPr>
          <p:cNvPr id="3" name="Content Placeholder 2"/>
          <p:cNvSpPr>
            <a:spLocks noGrp="1"/>
          </p:cNvSpPr>
          <p:nvPr>
            <p:ph idx="1"/>
          </p:nvPr>
        </p:nvSpPr>
        <p:spPr/>
        <p:txBody>
          <a:bodyPr/>
          <a:lstStyle/>
          <a:p>
            <a:r>
              <a:rPr lang="en-US" dirty="0" smtClean="0"/>
              <a:t>“conception of place describes a way of relating to the world” (</a:t>
            </a:r>
            <a:r>
              <a:rPr lang="en-US" dirty="0" err="1" smtClean="0"/>
              <a:t>Cresswell</a:t>
            </a:r>
            <a:r>
              <a:rPr lang="en-US" dirty="0" smtClean="0"/>
              <a:t> 4)</a:t>
            </a:r>
          </a:p>
          <a:p>
            <a:r>
              <a:rPr lang="en-US" dirty="0" smtClean="0"/>
              <a:t>There is a “distinction between an abstract realm of space and an experienced and felt world of place” (</a:t>
            </a:r>
            <a:r>
              <a:rPr lang="en-US" dirty="0" err="1" smtClean="0"/>
              <a:t>Cresswell</a:t>
            </a:r>
            <a:r>
              <a:rPr lang="en-US" dirty="0" smtClean="0"/>
              <a:t> 4)</a:t>
            </a:r>
          </a:p>
          <a:p>
            <a:r>
              <a:rPr lang="en-US" dirty="0" smtClean="0"/>
              <a:t>Place is marked by experience, dwelling (</a:t>
            </a:r>
            <a:r>
              <a:rPr lang="en-US" dirty="0" err="1" smtClean="0"/>
              <a:t>Heideggerian</a:t>
            </a:r>
            <a:r>
              <a:rPr lang="en-US" dirty="0" smtClean="0"/>
              <a:t> </a:t>
            </a:r>
            <a:r>
              <a:rPr lang="en-US" i="1" dirty="0" err="1" smtClean="0"/>
              <a:t>dasein</a:t>
            </a:r>
            <a:r>
              <a:rPr lang="en-US" dirty="0" smtClean="0"/>
              <a:t>) but recent human geography considers “</a:t>
            </a:r>
            <a:r>
              <a:rPr lang="en-US" b="1" dirty="0" err="1" smtClean="0"/>
              <a:t>placelessness</a:t>
            </a:r>
            <a:r>
              <a:rPr lang="en-US" dirty="0" smtClean="0"/>
              <a:t> and </a:t>
            </a:r>
            <a:r>
              <a:rPr lang="en-US" b="1" dirty="0" err="1" smtClean="0"/>
              <a:t>nonplace</a:t>
            </a:r>
            <a:r>
              <a:rPr lang="en-US" dirty="0" smtClean="0"/>
              <a:t>.” </a:t>
            </a:r>
            <a:br>
              <a:rPr lang="en-US" dirty="0" smtClean="0"/>
            </a:br>
            <a:r>
              <a:rPr lang="en-US" dirty="0" smtClean="0"/>
              <a:t>These are “marked by a lack of attachment, by constant circulation, communication and consumption” (</a:t>
            </a:r>
            <a:r>
              <a:rPr lang="en-US" dirty="0" err="1" smtClean="0"/>
              <a:t>Cresswell</a:t>
            </a:r>
            <a:r>
              <a:rPr lang="en-US" dirty="0" smtClean="0"/>
              <a:t> 5)</a:t>
            </a:r>
            <a:endParaRPr lang="en-US" dirty="0"/>
          </a:p>
        </p:txBody>
      </p:sp>
    </p:spTree>
    <p:extLst>
      <p:ext uri="{BB962C8B-B14F-4D97-AF65-F5344CB8AC3E}">
        <p14:creationId xmlns:p14="http://schemas.microsoft.com/office/powerpoint/2010/main" val="646233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738F172-08B9-4BA5-B753-7D93472C0B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xmlns="" id="{C900681B-C4FD-40B3-B5BC-C33231614C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xmlns="" id="{FEAACD67-2FB5-4530-9B74-8D946F1CE9E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Grp="1" noChangeAspect="1"/>
          </p:cNvPicPr>
          <p:nvPr>
            <p:ph idx="1"/>
          </p:nvPr>
        </p:nvPicPr>
        <p:blipFill rotWithShape="1">
          <a:blip r:embed="rId4">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Tree>
    <p:extLst>
      <p:ext uri="{BB962C8B-B14F-4D97-AF65-F5344CB8AC3E}">
        <p14:creationId xmlns:p14="http://schemas.microsoft.com/office/powerpoint/2010/main" val="10375251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Doreen Massey</a:t>
            </a:r>
            <a:endParaRPr lang="en-US" dirty="0"/>
          </a:p>
        </p:txBody>
      </p:sp>
      <p:sp>
        <p:nvSpPr>
          <p:cNvPr id="3" name="Content Placeholder 2"/>
          <p:cNvSpPr>
            <a:spLocks noGrp="1"/>
          </p:cNvSpPr>
          <p:nvPr>
            <p:ph idx="1"/>
          </p:nvPr>
        </p:nvSpPr>
        <p:spPr/>
        <p:txBody>
          <a:bodyPr/>
          <a:lstStyle/>
          <a:p>
            <a:r>
              <a:rPr lang="en-US" dirty="0" smtClean="0"/>
              <a:t>Suggests that:</a:t>
            </a:r>
            <a:br>
              <a:rPr lang="en-US" dirty="0" smtClean="0"/>
            </a:br>
            <a:r>
              <a:rPr lang="en-US" dirty="0" smtClean="0"/>
              <a:t>“</a:t>
            </a:r>
            <a:r>
              <a:rPr lang="mr-IN" dirty="0" smtClean="0"/>
              <a:t>…</a:t>
            </a:r>
            <a:r>
              <a:rPr lang="en-US" dirty="0" smtClean="0"/>
              <a:t>places are actively constituted by mobility </a:t>
            </a:r>
            <a:r>
              <a:rPr lang="mr-IN" dirty="0" smtClean="0"/>
              <a:t>–</a:t>
            </a:r>
            <a:r>
              <a:rPr lang="en-US" dirty="0" smtClean="0"/>
              <a:t> particularly the movement of people but also commodities and ideas. Places to Massey are not clearly bounded, rooted in place, or connected to single homogeneous identities but produced through connections to the rest of the world and are therefore more about routes than roots” (in </a:t>
            </a:r>
            <a:r>
              <a:rPr lang="en-US" dirty="0" err="1" smtClean="0"/>
              <a:t>Cresswell</a:t>
            </a:r>
            <a:r>
              <a:rPr lang="en-US" dirty="0" smtClean="0"/>
              <a:t>, 8). </a:t>
            </a:r>
          </a:p>
          <a:p>
            <a:r>
              <a:rPr lang="en-US" dirty="0" smtClean="0"/>
              <a:t>Calls this “a progressive sense of place.”</a:t>
            </a:r>
            <a:endParaRPr lang="en-US" dirty="0"/>
          </a:p>
        </p:txBody>
      </p:sp>
    </p:spTree>
    <p:extLst>
      <p:ext uri="{BB962C8B-B14F-4D97-AF65-F5344CB8AC3E}">
        <p14:creationId xmlns:p14="http://schemas.microsoft.com/office/powerpoint/2010/main" val="1874502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021A4066-B261-49FE-952E-A0FE3EE75CD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1958111-BC13-4D45-AB27-0C2C83F9BA6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a:extLst>
              <a:ext uri="{FF2B5EF4-FFF2-40B4-BE49-F238E27FC236}">
                <a16:creationId xmlns:a16="http://schemas.microsoft.com/office/drawing/2014/main" xmlns="" id="{D42F4933-2ECF-4EE5-BCE4-F19E3CA609F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xmlns="" id="{C6FAC23C-014D-4AC5-AD1B-36F7D0E7EF3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381B4579-E2EA-4BD7-94FF-0A0BEE135C6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0" name="Group 19">
            <a:extLst>
              <a:ext uri="{FF2B5EF4-FFF2-40B4-BE49-F238E27FC236}">
                <a16:creationId xmlns:a16="http://schemas.microsoft.com/office/drawing/2014/main" xmlns="" id="{82188758-E18A-4CE5-9D03-F4BF5D887C3F}"/>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21" name="Rectangle 20">
              <a:extLst>
                <a:ext uri="{FF2B5EF4-FFF2-40B4-BE49-F238E27FC236}">
                  <a16:creationId xmlns:a16="http://schemas.microsoft.com/office/drawing/2014/main" xmlns="" id="{821513DD-C15F-4381-AEA6-ED9E5E218CA6}"/>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ED2DE01-7F43-4858-85FC-27022DA78120}"/>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7520" r="6407"/>
          <a:stretch/>
        </p:blipFill>
        <p:spPr>
          <a:xfrm>
            <a:off x="6093926" y="1116345"/>
            <a:ext cx="4821551" cy="3866172"/>
          </a:xfrm>
          <a:prstGeom prst="rect">
            <a:avLst/>
          </a:prstGeom>
        </p:spPr>
      </p:pic>
      <p:sp>
        <p:nvSpPr>
          <p:cNvPr id="2" name="Title 1"/>
          <p:cNvSpPr>
            <a:spLocks noGrp="1"/>
          </p:cNvSpPr>
          <p:nvPr>
            <p:ph type="title"/>
          </p:nvPr>
        </p:nvSpPr>
        <p:spPr>
          <a:xfrm>
            <a:off x="1451580" y="804520"/>
            <a:ext cx="3530157" cy="1049235"/>
          </a:xfrm>
        </p:spPr>
        <p:txBody>
          <a:bodyPr vert="horz" lIns="91440" tIns="45720" rIns="91440" bIns="45720" rtlCol="0" anchor="t">
            <a:normAutofit/>
          </a:bodyPr>
          <a:lstStyle/>
          <a:p>
            <a:r>
              <a:rPr lang="en-US" sz="2200" dirty="0"/>
              <a:t>Exercise: Mapping the “construction U” exhibit</a:t>
            </a:r>
          </a:p>
        </p:txBody>
      </p:sp>
      <p:sp>
        <p:nvSpPr>
          <p:cNvPr id="4" name="TextBox 3"/>
          <p:cNvSpPr txBox="1"/>
          <p:nvPr/>
        </p:nvSpPr>
        <p:spPr>
          <a:xfrm>
            <a:off x="1451581" y="2015732"/>
            <a:ext cx="3526523" cy="3450613"/>
          </a:xfrm>
          <a:prstGeom prst="rect">
            <a:avLst/>
          </a:prstGeom>
        </p:spPr>
        <p:txBody>
          <a:bodyPr vert="horz" lIns="91440" tIns="45720" rIns="91440" bIns="45720" rtlCol="0" anchor="t">
            <a:normAutofit/>
          </a:bodyPr>
          <a:lstStyle/>
          <a:p>
            <a:pPr indent="-228600" defTabSz="914400">
              <a:lnSpc>
                <a:spcPct val="110000"/>
              </a:lnSpc>
              <a:spcAft>
                <a:spcPts val="600"/>
              </a:spcAft>
              <a:buClr>
                <a:schemeClr val="accent1"/>
              </a:buClr>
              <a:buSzPct val="100000"/>
              <a:buFont typeface="Arial" panose="020B0604020202020204" pitchFamily="34" charset="0"/>
              <a:buChar char="•"/>
            </a:pPr>
            <a:r>
              <a:rPr lang="en-US" sz="1500" dirty="0"/>
              <a:t>The exhibit: </a:t>
            </a:r>
            <a:r>
              <a:rPr lang="en-US" sz="1500" dirty="0">
                <a:hlinkClick r:id="rId5"/>
              </a:rPr>
              <a:t>https://arc.library.carleton.ca/exhibits/construction-u</a:t>
            </a:r>
            <a:endParaRPr lang="en-US" sz="1500" dirty="0"/>
          </a:p>
          <a:p>
            <a:pPr indent="-228600" defTabSz="914400">
              <a:lnSpc>
                <a:spcPct val="110000"/>
              </a:lnSpc>
              <a:spcAft>
                <a:spcPts val="600"/>
              </a:spcAft>
              <a:buClr>
                <a:schemeClr val="accent1"/>
              </a:buClr>
              <a:buSzPct val="100000"/>
              <a:buFont typeface="Arial" panose="020B0604020202020204" pitchFamily="34" charset="0"/>
              <a:buChar char="•"/>
            </a:pPr>
            <a:r>
              <a:rPr lang="en-US" sz="1500" dirty="0"/>
              <a:t>Shawn’s instructions: </a:t>
            </a:r>
            <a:r>
              <a:rPr lang="en-US" sz="1500" dirty="0">
                <a:hlinkClick r:id="rId6"/>
              </a:rPr>
              <a:t>https://www.youtube.com/watch?v=KgLrvcA8v_M</a:t>
            </a:r>
            <a:endParaRPr lang="en-US" sz="1500" dirty="0"/>
          </a:p>
          <a:p>
            <a:pPr indent="-228600" defTabSz="914400">
              <a:lnSpc>
                <a:spcPct val="110000"/>
              </a:lnSpc>
              <a:spcAft>
                <a:spcPts val="600"/>
              </a:spcAft>
              <a:buClr>
                <a:schemeClr val="accent1"/>
              </a:buClr>
              <a:buSzPct val="100000"/>
              <a:buFont typeface="Arial" panose="020B0604020202020204" pitchFamily="34" charset="0"/>
              <a:buChar char="•"/>
            </a:pPr>
            <a:r>
              <a:rPr lang="en-US" sz="1500" dirty="0"/>
              <a:t>My </a:t>
            </a:r>
            <a:r>
              <a:rPr lang="en-US" sz="1500" dirty="0" smtClean="0"/>
              <a:t>instructions: </a:t>
            </a:r>
            <a:r>
              <a:rPr lang="en-US" sz="1500" dirty="0" smtClean="0">
                <a:hlinkClick r:id="rId7" invalidUrl="https://github.com/cristinawood/dhcu-teaching/blob/ghpages/December 8 DIGH 5000.docx"/>
              </a:rPr>
              <a:t>https</a:t>
            </a:r>
            <a:r>
              <a:rPr lang="en-US" sz="1500" dirty="0">
                <a:hlinkClick r:id="rId8" invalidUrl="https://github.com/cristinawood/dhcu-teaching/blob/ghpages/December 8 DIGH 5000.docx"/>
              </a:rPr>
              <a:t>://</a:t>
            </a:r>
            <a:r>
              <a:rPr lang="en-US" sz="1500" dirty="0" smtClean="0">
                <a:hlinkClick r:id="rId9" invalidUrl="https://github.com/cristinawood/dhcu-teaching/blob/ghpages/December 8 DIGH 5000.docx"/>
              </a:rPr>
              <a:t>github.com/cristinawood/dhcu-teaching/blob/ghpages/December%208%20DIGH%205000.docx</a:t>
            </a:r>
            <a:endParaRPr lang="en-US" sz="1500" dirty="0"/>
          </a:p>
          <a:p>
            <a:pPr indent="-228600" defTabSz="914400">
              <a:lnSpc>
                <a:spcPct val="110000"/>
              </a:lnSpc>
              <a:spcAft>
                <a:spcPts val="600"/>
              </a:spcAft>
              <a:buClr>
                <a:schemeClr val="accent1"/>
              </a:buClr>
              <a:buSzPct val="100000"/>
              <a:buFont typeface="Arial" panose="020B0604020202020204" pitchFamily="34" charset="0"/>
              <a:buChar char="•"/>
            </a:pPr>
            <a:endParaRPr lang="en-US" sz="1500" dirty="0"/>
          </a:p>
          <a:p>
            <a:pPr indent="-228600" defTabSz="914400">
              <a:lnSpc>
                <a:spcPct val="110000"/>
              </a:lnSpc>
              <a:spcAft>
                <a:spcPts val="600"/>
              </a:spcAft>
              <a:buClr>
                <a:schemeClr val="accent1"/>
              </a:buClr>
              <a:buSzPct val="100000"/>
              <a:buFont typeface="Arial" panose="020B0604020202020204" pitchFamily="34" charset="0"/>
              <a:buChar char="•"/>
            </a:pPr>
            <a:endParaRPr lang="en-US" sz="1500" dirty="0"/>
          </a:p>
          <a:p>
            <a:pPr indent="-228600" defTabSz="914400">
              <a:lnSpc>
                <a:spcPct val="110000"/>
              </a:lnSpc>
              <a:spcAft>
                <a:spcPts val="600"/>
              </a:spcAft>
              <a:buClr>
                <a:schemeClr val="accent1"/>
              </a:buClr>
              <a:buSzPct val="100000"/>
              <a:buFont typeface="Arial" panose="020B0604020202020204" pitchFamily="34" charset="0"/>
              <a:buChar char="•"/>
            </a:pPr>
            <a:endParaRPr lang="en-US" sz="1500" dirty="0"/>
          </a:p>
          <a:p>
            <a:pPr indent="-228600" defTabSz="914400">
              <a:lnSpc>
                <a:spcPct val="110000"/>
              </a:lnSpc>
              <a:spcAft>
                <a:spcPts val="600"/>
              </a:spcAft>
              <a:buClr>
                <a:schemeClr val="accent1"/>
              </a:buClr>
              <a:buSzPct val="100000"/>
              <a:buFont typeface="Arial" panose="020B0604020202020204" pitchFamily="34" charset="0"/>
              <a:buChar char="•"/>
            </a:pPr>
            <a:endParaRPr lang="en-US" sz="1500" dirty="0"/>
          </a:p>
        </p:txBody>
      </p:sp>
    </p:spTree>
    <p:extLst>
      <p:ext uri="{BB962C8B-B14F-4D97-AF65-F5344CB8AC3E}">
        <p14:creationId xmlns:p14="http://schemas.microsoft.com/office/powerpoint/2010/main" val="24775722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738F172-08B9-4BA5-B753-7D93472C0B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xmlns="" id="{C900681B-C4FD-40B3-B5BC-C33231614C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xmlns="" id="{FEAACD67-2FB5-4530-9B74-8D946F1CE9E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8659" r="2452"/>
          <a:stretch/>
        </p:blipFill>
        <p:spPr>
          <a:xfrm>
            <a:off x="20" y="10"/>
            <a:ext cx="12191980" cy="6857990"/>
          </a:xfrm>
          <a:prstGeom prst="rect">
            <a:avLst/>
          </a:prstGeom>
        </p:spPr>
      </p:pic>
    </p:spTree>
    <p:extLst>
      <p:ext uri="{BB962C8B-B14F-4D97-AF65-F5344CB8AC3E}">
        <p14:creationId xmlns:p14="http://schemas.microsoft.com/office/powerpoint/2010/main" val="37890795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5" name="Rectangle 4"/>
          <p:cNvSpPr/>
          <p:nvPr/>
        </p:nvSpPr>
        <p:spPr>
          <a:xfrm>
            <a:off x="0" y="0"/>
            <a:ext cx="12192000" cy="6858000"/>
          </a:xfrm>
          <a:prstGeom prst="rect">
            <a:avLst/>
          </a:pr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503842" y="3216420"/>
            <a:ext cx="9603275"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smtClean="0"/>
              <a:t>Writing The Book</a:t>
            </a:r>
            <a:endParaRPr lang="en-US" i="1" dirty="0"/>
          </a:p>
        </p:txBody>
      </p:sp>
    </p:spTree>
    <p:extLst>
      <p:ext uri="{BB962C8B-B14F-4D97-AF65-F5344CB8AC3E}">
        <p14:creationId xmlns:p14="http://schemas.microsoft.com/office/powerpoint/2010/main" val="4896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Tree>
    <p:extLst>
      <p:ext uri="{BB962C8B-B14F-4D97-AF65-F5344CB8AC3E}">
        <p14:creationId xmlns:p14="http://schemas.microsoft.com/office/powerpoint/2010/main" val="261221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r="22223" b="1"/>
          <a:stretch/>
        </p:blipFill>
        <p:spPr>
          <a:xfrm>
            <a:off x="20" y="10"/>
            <a:ext cx="12191980" cy="6857990"/>
          </a:xfrm>
          <a:prstGeom prst="rect">
            <a:avLst/>
          </a:prstGeom>
        </p:spPr>
      </p:pic>
    </p:spTree>
    <p:extLst>
      <p:ext uri="{BB962C8B-B14F-4D97-AF65-F5344CB8AC3E}">
        <p14:creationId xmlns:p14="http://schemas.microsoft.com/office/powerpoint/2010/main" val="34420756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5858"/>
          <a:stretch/>
        </p:blipFill>
        <p:spPr>
          <a:xfrm>
            <a:off x="-728365" y="-314325"/>
            <a:ext cx="13434714" cy="7557028"/>
          </a:xfrm>
          <a:prstGeom prst="rect">
            <a:avLst/>
          </a:prstGeom>
        </p:spPr>
      </p:pic>
    </p:spTree>
    <p:extLst>
      <p:ext uri="{BB962C8B-B14F-4D97-AF65-F5344CB8AC3E}">
        <p14:creationId xmlns:p14="http://schemas.microsoft.com/office/powerpoint/2010/main" val="41224772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r="11111"/>
          <a:stretch/>
        </p:blipFill>
        <p:spPr>
          <a:xfrm>
            <a:off x="20" y="10"/>
            <a:ext cx="12191980" cy="6857990"/>
          </a:xfrm>
          <a:prstGeom prst="rect">
            <a:avLst/>
          </a:prstGeom>
        </p:spPr>
      </p:pic>
    </p:spTree>
    <p:extLst>
      <p:ext uri="{BB962C8B-B14F-4D97-AF65-F5344CB8AC3E}">
        <p14:creationId xmlns:p14="http://schemas.microsoft.com/office/powerpoint/2010/main" val="910149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4304873" cy="7158038"/>
          </a:xfrm>
        </p:spPr>
      </p:pic>
    </p:spTree>
    <p:extLst>
      <p:ext uri="{BB962C8B-B14F-4D97-AF65-F5344CB8AC3E}">
        <p14:creationId xmlns:p14="http://schemas.microsoft.com/office/powerpoint/2010/main" val="14886948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do they share? Where do they differ? What does each offer?</a:t>
            </a:r>
            <a:endParaRPr lang="en-US" dirty="0"/>
          </a:p>
        </p:txBody>
      </p:sp>
    </p:spTree>
    <p:extLst>
      <p:ext uri="{BB962C8B-B14F-4D97-AF65-F5344CB8AC3E}">
        <p14:creationId xmlns:p14="http://schemas.microsoft.com/office/powerpoint/2010/main" val="6913064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738F172-08B9-4BA5-B753-7D93472C0B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xmlns="" id="{C900681B-C4FD-40B3-B5BC-C33231614C9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xmlns="" id="{FEAACD67-2FB5-4530-9B74-8D946F1CE9E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b="881"/>
          <a:stretch/>
        </p:blipFill>
        <p:spPr>
          <a:xfrm>
            <a:off x="20" y="10"/>
            <a:ext cx="12191980" cy="6857990"/>
          </a:xfrm>
          <a:prstGeom prst="rect">
            <a:avLst/>
          </a:prstGeom>
        </p:spPr>
      </p:pic>
    </p:spTree>
    <p:extLst>
      <p:ext uri="{BB962C8B-B14F-4D97-AF65-F5344CB8AC3E}">
        <p14:creationId xmlns:p14="http://schemas.microsoft.com/office/powerpoint/2010/main" val="1450122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DDE5CDF-1512-4CDA-B956-23D223F8DE4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xmlns="" id="{B029D7D8-5A6B-4C76-94C8-15798C6C5AD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xmlns="" id="{A5C9319C-E20D-4884-952F-60B6A58C3E3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xmlns="" id="{F1176DA6-4BBF-42A4-9C94-E6613CCD6B3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99AAB0AE-172B-4FB4-80C2-86CD6B82422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a:solidFill>
              <a:srgbClr val="727F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66677" y="643467"/>
            <a:ext cx="9058645" cy="5571066"/>
          </a:xfrm>
          <a:prstGeom prst="rect">
            <a:avLst/>
          </a:prstGeom>
        </p:spPr>
      </p:pic>
    </p:spTree>
    <p:extLst>
      <p:ext uri="{BB962C8B-B14F-4D97-AF65-F5344CB8AC3E}">
        <p14:creationId xmlns:p14="http://schemas.microsoft.com/office/powerpoint/2010/main" val="2386390214"/>
      </p:ext>
    </p:extLst>
  </p:cSld>
  <p:clrMapOvr>
    <a:masterClrMapping/>
  </p:clrMapOvr>
  <p:timing>
    <p:tnLst>
      <p:par>
        <p:cTn id="1" dur="indefinite" restart="never" nodeType="tmRoot"/>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268</TotalTime>
  <Words>686</Words>
  <Application>Microsoft Macintosh PowerPoint</Application>
  <PresentationFormat>Widescreen</PresentationFormat>
  <Paragraphs>64</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Gill Sans MT</vt:lpstr>
      <vt:lpstr>Mangal</vt:lpstr>
      <vt:lpstr>Arial</vt:lpstr>
      <vt:lpstr>Gallery</vt:lpstr>
      <vt:lpstr>Mapping</vt:lpstr>
      <vt:lpstr>PowerPoint Presentation</vt:lpstr>
      <vt:lpstr>PowerPoint Presentation</vt:lpstr>
      <vt:lpstr>PowerPoint Presentation</vt:lpstr>
      <vt:lpstr>PowerPoint Presentation</vt:lpstr>
      <vt:lpstr>PowerPoint Presentation</vt:lpstr>
      <vt:lpstr>What do they share? Where do they differ? What does each offer?</vt:lpstr>
      <vt:lpstr>PowerPoint Presentation</vt:lpstr>
      <vt:lpstr>PowerPoint Presentation</vt:lpstr>
      <vt:lpstr>Defining mapping in the digital humanities</vt:lpstr>
      <vt:lpstr>Going Deeper</vt:lpstr>
      <vt:lpstr>Space and Place</vt:lpstr>
      <vt:lpstr>Tim cresswell on Place</vt:lpstr>
      <vt:lpstr>PowerPoint Presentation</vt:lpstr>
      <vt:lpstr>Doreen Massey</vt:lpstr>
      <vt:lpstr>Exercise: Mapping the “construction U” exhibit</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dc:title>
  <dc:creator>Cristina Wood</dc:creator>
  <cp:lastModifiedBy>Cristina Wood</cp:lastModifiedBy>
  <cp:revision>20</cp:revision>
  <dcterms:created xsi:type="dcterms:W3CDTF">2017-12-08T14:53:58Z</dcterms:created>
  <dcterms:modified xsi:type="dcterms:W3CDTF">2017-12-08T19:22:48Z</dcterms:modified>
</cp:coreProperties>
</file>